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handoutMasterIdLst>
    <p:handoutMasterId r:id="rId45"/>
  </p:handoutMasterIdLst>
  <p:sldIdLst>
    <p:sldId id="375" r:id="rId5"/>
    <p:sldId id="409" r:id="rId6"/>
    <p:sldId id="436" r:id="rId7"/>
    <p:sldId id="410" r:id="rId8"/>
    <p:sldId id="441" r:id="rId9"/>
    <p:sldId id="305" r:id="rId10"/>
    <p:sldId id="416" r:id="rId11"/>
    <p:sldId id="417" r:id="rId12"/>
    <p:sldId id="419" r:id="rId13"/>
    <p:sldId id="418" r:id="rId14"/>
    <p:sldId id="384" r:id="rId15"/>
    <p:sldId id="273" r:id="rId16"/>
    <p:sldId id="414" r:id="rId17"/>
    <p:sldId id="415" r:id="rId18"/>
    <p:sldId id="420" r:id="rId19"/>
    <p:sldId id="421" r:id="rId20"/>
    <p:sldId id="422" r:id="rId21"/>
    <p:sldId id="423" r:id="rId22"/>
    <p:sldId id="411" r:id="rId23"/>
    <p:sldId id="412" r:id="rId24"/>
    <p:sldId id="437" r:id="rId25"/>
    <p:sldId id="438" r:id="rId26"/>
    <p:sldId id="439" r:id="rId27"/>
    <p:sldId id="440" r:id="rId28"/>
    <p:sldId id="442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392" r:id="rId39"/>
    <p:sldId id="413" r:id="rId40"/>
    <p:sldId id="433" r:id="rId41"/>
    <p:sldId id="434" r:id="rId42"/>
    <p:sldId id="443" r:id="rId43"/>
    <p:sldId id="43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993" autoAdjust="0"/>
  </p:normalViewPr>
  <p:slideViewPr>
    <p:cSldViewPr snapToGrid="0" snapToObjects="1">
      <p:cViewPr varScale="1">
        <p:scale>
          <a:sx n="79" d="100"/>
          <a:sy n="79" d="100"/>
        </p:scale>
        <p:origin x="778" y="72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5F7BF3-ED12-46AC-8E2E-9A6B62B165F3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EADF3-EBCE-47FE-B1DD-DE275C4C4C29}">
      <dgm:prSet phldrT="[Text]" custT="1"/>
      <dgm:spPr/>
      <dgm:t>
        <a:bodyPr/>
        <a:lstStyle/>
        <a:p>
          <a:r>
            <a:rPr lang="ar-EG" sz="1200" dirty="0">
              <a:latin typeface="Arial Black" panose="020B0A04020102020204" pitchFamily="34" charset="0"/>
            </a:rPr>
            <a:t>سلام عليكم انا كنت انهردا في السجل المدنى و للأسف بواجه مشكلة انى بقف في الزحمة كتير و الدنيا بتبقا صعبة ياريت تشوفولنا حل للمشكلة ديه</a:t>
          </a:r>
          <a:endParaRPr lang="en-US" sz="1200" dirty="0">
            <a:latin typeface="Arial Black" panose="020B0A04020102020204" pitchFamily="34" charset="0"/>
          </a:endParaRPr>
        </a:p>
      </dgm:t>
    </dgm:pt>
    <dgm:pt modelId="{A26D9E59-6535-47E9-AB38-9D797C3BBC14}" type="parTrans" cxnId="{DE97FE18-BA66-4CB0-93F2-E01303D15C2A}">
      <dgm:prSet/>
      <dgm:spPr/>
      <dgm:t>
        <a:bodyPr/>
        <a:lstStyle/>
        <a:p>
          <a:endParaRPr lang="en-US"/>
        </a:p>
      </dgm:t>
    </dgm:pt>
    <dgm:pt modelId="{1DD14B2B-0211-43E9-ACDB-DC5D87E903CE}" type="sibTrans" cxnId="{DE97FE18-BA66-4CB0-93F2-E01303D15C2A}">
      <dgm:prSet/>
      <dgm:spPr/>
      <dgm:t>
        <a:bodyPr/>
        <a:lstStyle/>
        <a:p>
          <a:endParaRPr lang="en-US"/>
        </a:p>
      </dgm:t>
    </dgm:pt>
    <dgm:pt modelId="{0F4F2A33-D8BB-417C-9DAF-B171D8EE5DC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Model Pipeline</a:t>
          </a:r>
        </a:p>
      </dgm:t>
    </dgm:pt>
    <dgm:pt modelId="{699C9E8F-B02E-47F1-9369-C6F1C10B16F9}" type="parTrans" cxnId="{1958AF86-D7A9-42A5-AEF4-DFEBCA9FA1C1}">
      <dgm:prSet/>
      <dgm:spPr/>
      <dgm:t>
        <a:bodyPr/>
        <a:lstStyle/>
        <a:p>
          <a:endParaRPr lang="en-US"/>
        </a:p>
      </dgm:t>
    </dgm:pt>
    <dgm:pt modelId="{DF501FA3-AB45-445F-9695-07ADEF980D44}" type="sibTrans" cxnId="{1958AF86-D7A9-42A5-AEF4-DFEBCA9FA1C1}">
      <dgm:prSet/>
      <dgm:spPr/>
      <dgm:t>
        <a:bodyPr/>
        <a:lstStyle/>
        <a:p>
          <a:endParaRPr lang="en-US"/>
        </a:p>
      </dgm:t>
    </dgm:pt>
    <dgm:pt modelId="{B7117C77-470B-4337-AB8B-398598C4964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Processing Data</a:t>
          </a:r>
        </a:p>
      </dgm:t>
    </dgm:pt>
    <dgm:pt modelId="{A4271CBE-F7AB-40AD-8681-441B8B3E2092}" type="sibTrans" cxnId="{B3516DB1-4533-48A1-9472-CC6FEA6934C5}">
      <dgm:prSet/>
      <dgm:spPr/>
      <dgm:t>
        <a:bodyPr/>
        <a:lstStyle/>
        <a:p>
          <a:endParaRPr lang="en-US"/>
        </a:p>
      </dgm:t>
    </dgm:pt>
    <dgm:pt modelId="{90935E43-7F03-49DC-B1BF-CEF73B0C05F3}" type="parTrans" cxnId="{B3516DB1-4533-48A1-9472-CC6FEA6934C5}">
      <dgm:prSet/>
      <dgm:spPr/>
      <dgm:t>
        <a:bodyPr/>
        <a:lstStyle/>
        <a:p>
          <a:endParaRPr lang="en-US"/>
        </a:p>
      </dgm:t>
    </dgm:pt>
    <dgm:pt modelId="{C41A61FE-E64D-4273-819D-B25F44BE5747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 Black" panose="020B0A04020102020204" pitchFamily="34" charset="0"/>
            </a:rPr>
            <a:t>Recommend Action : </a:t>
          </a:r>
          <a:r>
            <a:rPr lang="ar-EG" sz="1200" dirty="0"/>
            <a:t>مساء الخير عزيزى المواطن شكرا لتعليقكم برجاء التوجه الى ماكينة الصراف الالى و هناك يمكنك استخراج جميع اوراقك بدون الانتظار</a:t>
          </a:r>
          <a:endParaRPr lang="en-US" sz="1200" dirty="0"/>
        </a:p>
      </dgm:t>
    </dgm:pt>
    <dgm:pt modelId="{064957E6-6A05-47EB-B1AA-FA7B25E8CC0C}" type="parTrans" cxnId="{AE5AC5DE-D21A-41D1-8F28-4D75D045B015}">
      <dgm:prSet/>
      <dgm:spPr/>
      <dgm:t>
        <a:bodyPr/>
        <a:lstStyle/>
        <a:p>
          <a:endParaRPr lang="en-US"/>
        </a:p>
      </dgm:t>
    </dgm:pt>
    <dgm:pt modelId="{BF3BCB01-DC24-442E-8FB9-A7D8347A45AF}" type="sibTrans" cxnId="{AE5AC5DE-D21A-41D1-8F28-4D75D045B015}">
      <dgm:prSet/>
      <dgm:spPr/>
      <dgm:t>
        <a:bodyPr/>
        <a:lstStyle/>
        <a:p>
          <a:endParaRPr lang="en-US"/>
        </a:p>
      </dgm:t>
    </dgm:pt>
    <dgm:pt modelId="{D56C0EAB-9B8B-4679-8ED2-CC11FA2C500E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Arial Black" panose="020B0A04020102020204" pitchFamily="34" charset="0"/>
            </a:rPr>
            <a:t>Topic: </a:t>
          </a:r>
          <a:r>
            <a:rPr lang="ar-EG" sz="1400" dirty="0">
              <a:latin typeface="Arial Black" panose="020B0A04020102020204" pitchFamily="34" charset="0"/>
            </a:rPr>
            <a:t>السجل المدني والجوازات</a:t>
          </a:r>
          <a:endParaRPr lang="en-US" sz="1400" dirty="0">
            <a:latin typeface="Arial Black" panose="020B0A04020102020204" pitchFamily="34" charset="0"/>
          </a:endParaRPr>
        </a:p>
      </dgm:t>
    </dgm:pt>
    <dgm:pt modelId="{C02C245F-4B49-4BDC-BAF3-61ADCA5A3799}" type="parTrans" cxnId="{6B7AAF15-40DF-4883-9CC6-226FAEED551F}">
      <dgm:prSet/>
      <dgm:spPr/>
      <dgm:t>
        <a:bodyPr/>
        <a:lstStyle/>
        <a:p>
          <a:endParaRPr lang="en-US"/>
        </a:p>
      </dgm:t>
    </dgm:pt>
    <dgm:pt modelId="{80766469-0239-418B-8075-15CDFCBFCBA8}" type="sibTrans" cxnId="{6B7AAF15-40DF-4883-9CC6-226FAEED551F}">
      <dgm:prSet/>
      <dgm:spPr/>
      <dgm:t>
        <a:bodyPr/>
        <a:lstStyle/>
        <a:p>
          <a:endParaRPr lang="en-US"/>
        </a:p>
      </dgm:t>
    </dgm:pt>
    <dgm:pt modelId="{8F2BDF9E-B0F3-4D32-BDD1-17F50DC36106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  <a:latin typeface="Arial Black" panose="020B0A04020102020204" pitchFamily="34" charset="0"/>
            </a:rPr>
            <a:t>Sentiment: </a:t>
          </a:r>
          <a:r>
            <a:rPr lang="en-US" sz="1200" dirty="0">
              <a:solidFill>
                <a:schemeClr val="bg1"/>
              </a:solidFill>
              <a:latin typeface="Arial Black" panose="020B0A04020102020204" pitchFamily="34" charset="0"/>
            </a:rPr>
            <a:t>negative</a:t>
          </a:r>
        </a:p>
      </dgm:t>
    </dgm:pt>
    <dgm:pt modelId="{0C01D37E-6999-4BC7-861C-2B448F6F2F6C}" type="sibTrans" cxnId="{22804B7E-C9CA-4CE9-BFAD-E63A4600065A}">
      <dgm:prSet/>
      <dgm:spPr/>
      <dgm:t>
        <a:bodyPr/>
        <a:lstStyle/>
        <a:p>
          <a:endParaRPr lang="en-US"/>
        </a:p>
      </dgm:t>
    </dgm:pt>
    <dgm:pt modelId="{1D1E4667-74F9-4885-AA51-E43167B21DAB}" type="parTrans" cxnId="{22804B7E-C9CA-4CE9-BFAD-E63A4600065A}">
      <dgm:prSet/>
      <dgm:spPr/>
      <dgm:t>
        <a:bodyPr/>
        <a:lstStyle/>
        <a:p>
          <a:endParaRPr lang="en-US"/>
        </a:p>
      </dgm:t>
    </dgm:pt>
    <dgm:pt modelId="{BEB87F57-8281-46EE-80D0-6CE1203226A6}" type="pres">
      <dgm:prSet presAssocID="{EF5F7BF3-ED12-46AC-8E2E-9A6B62B165F3}" presName="linearFlow" presStyleCnt="0">
        <dgm:presLayoutVars>
          <dgm:resizeHandles val="exact"/>
        </dgm:presLayoutVars>
      </dgm:prSet>
      <dgm:spPr/>
    </dgm:pt>
    <dgm:pt modelId="{4D226D09-C820-460D-A383-B99BFEFB763A}" type="pres">
      <dgm:prSet presAssocID="{6BEEADF3-EBCE-47FE-B1DD-DE275C4C4C29}" presName="node" presStyleLbl="node1" presStyleIdx="0" presStyleCnt="6">
        <dgm:presLayoutVars>
          <dgm:bulletEnabled val="1"/>
        </dgm:presLayoutVars>
      </dgm:prSet>
      <dgm:spPr/>
    </dgm:pt>
    <dgm:pt modelId="{57A82B6B-FC4A-4781-95C1-AB784A284C10}" type="pres">
      <dgm:prSet presAssocID="{1DD14B2B-0211-43E9-ACDB-DC5D87E903CE}" presName="sibTrans" presStyleLbl="sibTrans2D1" presStyleIdx="0" presStyleCnt="5"/>
      <dgm:spPr/>
    </dgm:pt>
    <dgm:pt modelId="{0FF841A4-0C9A-4583-B587-D6DE99E8F5C2}" type="pres">
      <dgm:prSet presAssocID="{1DD14B2B-0211-43E9-ACDB-DC5D87E903CE}" presName="connectorText" presStyleLbl="sibTrans2D1" presStyleIdx="0" presStyleCnt="5"/>
      <dgm:spPr/>
    </dgm:pt>
    <dgm:pt modelId="{D33C0209-5912-4988-B19E-DEEDFA8DA6C1}" type="pres">
      <dgm:prSet presAssocID="{B7117C77-470B-4337-AB8B-398598C49640}" presName="node" presStyleLbl="node1" presStyleIdx="1" presStyleCnt="6">
        <dgm:presLayoutVars>
          <dgm:bulletEnabled val="1"/>
        </dgm:presLayoutVars>
      </dgm:prSet>
      <dgm:spPr/>
    </dgm:pt>
    <dgm:pt modelId="{53F8EB18-E763-4657-8DF4-987E033463DA}" type="pres">
      <dgm:prSet presAssocID="{A4271CBE-F7AB-40AD-8681-441B8B3E2092}" presName="sibTrans" presStyleLbl="sibTrans2D1" presStyleIdx="1" presStyleCnt="5"/>
      <dgm:spPr/>
    </dgm:pt>
    <dgm:pt modelId="{5FEB7290-FCA0-4AC4-A8B1-75857E200D2A}" type="pres">
      <dgm:prSet presAssocID="{A4271CBE-F7AB-40AD-8681-441B8B3E2092}" presName="connectorText" presStyleLbl="sibTrans2D1" presStyleIdx="1" presStyleCnt="5"/>
      <dgm:spPr/>
    </dgm:pt>
    <dgm:pt modelId="{9BB85F53-0AB5-472C-8A7E-A25BE45490EA}" type="pres">
      <dgm:prSet presAssocID="{0F4F2A33-D8BB-417C-9DAF-B171D8EE5DC9}" presName="node" presStyleLbl="node1" presStyleIdx="2" presStyleCnt="6">
        <dgm:presLayoutVars>
          <dgm:bulletEnabled val="1"/>
        </dgm:presLayoutVars>
      </dgm:prSet>
      <dgm:spPr/>
    </dgm:pt>
    <dgm:pt modelId="{FB139818-5D6D-4053-8096-5B0B6431B3A8}" type="pres">
      <dgm:prSet presAssocID="{DF501FA3-AB45-445F-9695-07ADEF980D44}" presName="sibTrans" presStyleLbl="sibTrans2D1" presStyleIdx="2" presStyleCnt="5"/>
      <dgm:spPr/>
    </dgm:pt>
    <dgm:pt modelId="{F59A5176-CBFA-41A5-93AD-523662869747}" type="pres">
      <dgm:prSet presAssocID="{DF501FA3-AB45-445F-9695-07ADEF980D44}" presName="connectorText" presStyleLbl="sibTrans2D1" presStyleIdx="2" presStyleCnt="5"/>
      <dgm:spPr/>
    </dgm:pt>
    <dgm:pt modelId="{5D8FCB00-AC85-4DEF-98B7-3D37BC84B43B}" type="pres">
      <dgm:prSet presAssocID="{C41A61FE-E64D-4273-819D-B25F44BE5747}" presName="node" presStyleLbl="node1" presStyleIdx="3" presStyleCnt="6" custScaleY="179674" custLinFactX="24773" custLinFactY="131797" custLinFactNeighborX="100000" custLinFactNeighborY="200000">
        <dgm:presLayoutVars>
          <dgm:bulletEnabled val="1"/>
        </dgm:presLayoutVars>
      </dgm:prSet>
      <dgm:spPr/>
    </dgm:pt>
    <dgm:pt modelId="{A3E5AA0F-7281-4CB1-AE80-B76EE51E4816}" type="pres">
      <dgm:prSet presAssocID="{BF3BCB01-DC24-442E-8FB9-A7D8347A45AF}" presName="sibTrans" presStyleLbl="sibTrans2D1" presStyleIdx="3" presStyleCnt="5" custAng="5638345" custFlipVert="1" custFlipHor="1" custScaleX="2000000" custScaleY="93498" custLinFactX="-772920" custLinFactY="-200000" custLinFactNeighborX="-800000" custLinFactNeighborY="-278064"/>
      <dgm:spPr/>
    </dgm:pt>
    <dgm:pt modelId="{0A645AFB-2594-4AE7-833B-1716478229E1}" type="pres">
      <dgm:prSet presAssocID="{BF3BCB01-DC24-442E-8FB9-A7D8347A45AF}" presName="connectorText" presStyleLbl="sibTrans2D1" presStyleIdx="3" presStyleCnt="5"/>
      <dgm:spPr/>
    </dgm:pt>
    <dgm:pt modelId="{11C1EF7C-C546-4AE5-97E9-DEA43A24F514}" type="pres">
      <dgm:prSet presAssocID="{8F2BDF9E-B0F3-4D32-BDD1-17F50DC36106}" presName="node" presStyleLbl="node1" presStyleIdx="4" presStyleCnt="6" custLinFactY="9088" custLinFactNeighborX="4937" custLinFactNeighborY="100000">
        <dgm:presLayoutVars>
          <dgm:bulletEnabled val="1"/>
        </dgm:presLayoutVars>
      </dgm:prSet>
      <dgm:spPr/>
    </dgm:pt>
    <dgm:pt modelId="{3EDCA3AA-1D51-40A8-8158-E042DFAC901F}" type="pres">
      <dgm:prSet presAssocID="{0C01D37E-6999-4BC7-861C-2B448F6F2F6C}" presName="sibTrans" presStyleLbl="sibTrans2D1" presStyleIdx="4" presStyleCnt="5" custAng="18732023" custFlipVert="0" custScaleX="947197" custScaleY="72326" custLinFactX="-100000" custLinFactY="-200000" custLinFactNeighborX="-107299" custLinFactNeighborY="-292339"/>
      <dgm:spPr/>
    </dgm:pt>
    <dgm:pt modelId="{DB1C70DD-7C90-45E6-AB44-211BD0037BE9}" type="pres">
      <dgm:prSet presAssocID="{0C01D37E-6999-4BC7-861C-2B448F6F2F6C}" presName="connectorText" presStyleLbl="sibTrans2D1" presStyleIdx="4" presStyleCnt="5"/>
      <dgm:spPr/>
    </dgm:pt>
    <dgm:pt modelId="{DF0E73D4-4492-4B15-8EE0-CD5AAA16703D}" type="pres">
      <dgm:prSet presAssocID="{D56C0EAB-9B8B-4679-8ED2-CC11FA2C500E}" presName="node" presStyleLbl="node1" presStyleIdx="5" presStyleCnt="6" custLinFactX="-12146" custLinFactY="-19807" custLinFactNeighborX="-100000" custLinFactNeighborY="-100000">
        <dgm:presLayoutVars>
          <dgm:bulletEnabled val="1"/>
        </dgm:presLayoutVars>
      </dgm:prSet>
      <dgm:spPr/>
    </dgm:pt>
  </dgm:ptLst>
  <dgm:cxnLst>
    <dgm:cxn modelId="{6B7AAF15-40DF-4883-9CC6-226FAEED551F}" srcId="{EF5F7BF3-ED12-46AC-8E2E-9A6B62B165F3}" destId="{D56C0EAB-9B8B-4679-8ED2-CC11FA2C500E}" srcOrd="5" destOrd="0" parTransId="{C02C245F-4B49-4BDC-BAF3-61ADCA5A3799}" sibTransId="{80766469-0239-418B-8075-15CDFCBFCBA8}"/>
    <dgm:cxn modelId="{DE97FE18-BA66-4CB0-93F2-E01303D15C2A}" srcId="{EF5F7BF3-ED12-46AC-8E2E-9A6B62B165F3}" destId="{6BEEADF3-EBCE-47FE-B1DD-DE275C4C4C29}" srcOrd="0" destOrd="0" parTransId="{A26D9E59-6535-47E9-AB38-9D797C3BBC14}" sibTransId="{1DD14B2B-0211-43E9-ACDB-DC5D87E903CE}"/>
    <dgm:cxn modelId="{D3FCF41B-453B-4222-8F72-C4F9FAE7F7DE}" type="presOf" srcId="{B7117C77-470B-4337-AB8B-398598C49640}" destId="{D33C0209-5912-4988-B19E-DEEDFA8DA6C1}" srcOrd="0" destOrd="0" presId="urn:microsoft.com/office/officeart/2005/8/layout/process2"/>
    <dgm:cxn modelId="{9035821E-355C-47BA-81B0-FDBD2AE06D4B}" type="presOf" srcId="{BF3BCB01-DC24-442E-8FB9-A7D8347A45AF}" destId="{A3E5AA0F-7281-4CB1-AE80-B76EE51E4816}" srcOrd="0" destOrd="0" presId="urn:microsoft.com/office/officeart/2005/8/layout/process2"/>
    <dgm:cxn modelId="{1E21A93D-D755-4829-B55D-D3D4E71F67AC}" type="presOf" srcId="{0C01D37E-6999-4BC7-861C-2B448F6F2F6C}" destId="{DB1C70DD-7C90-45E6-AB44-211BD0037BE9}" srcOrd="1" destOrd="0" presId="urn:microsoft.com/office/officeart/2005/8/layout/process2"/>
    <dgm:cxn modelId="{7BE17B62-994B-472F-98E0-EC7D508B9982}" type="presOf" srcId="{8F2BDF9E-B0F3-4D32-BDD1-17F50DC36106}" destId="{11C1EF7C-C546-4AE5-97E9-DEA43A24F514}" srcOrd="0" destOrd="0" presId="urn:microsoft.com/office/officeart/2005/8/layout/process2"/>
    <dgm:cxn modelId="{8D168166-2030-47C8-8286-784F2BA20036}" type="presOf" srcId="{1DD14B2B-0211-43E9-ACDB-DC5D87E903CE}" destId="{0FF841A4-0C9A-4583-B587-D6DE99E8F5C2}" srcOrd="1" destOrd="0" presId="urn:microsoft.com/office/officeart/2005/8/layout/process2"/>
    <dgm:cxn modelId="{F14EAB50-8495-47E9-B64F-5351A2737BEF}" type="presOf" srcId="{C41A61FE-E64D-4273-819D-B25F44BE5747}" destId="{5D8FCB00-AC85-4DEF-98B7-3D37BC84B43B}" srcOrd="0" destOrd="0" presId="urn:microsoft.com/office/officeart/2005/8/layout/process2"/>
    <dgm:cxn modelId="{F5C7D256-599A-42AB-A74D-DED8F7467BC7}" type="presOf" srcId="{0F4F2A33-D8BB-417C-9DAF-B171D8EE5DC9}" destId="{9BB85F53-0AB5-472C-8A7E-A25BE45490EA}" srcOrd="0" destOrd="0" presId="urn:microsoft.com/office/officeart/2005/8/layout/process2"/>
    <dgm:cxn modelId="{B5A48A77-C82C-47B1-85A6-1EEE689D4475}" type="presOf" srcId="{1DD14B2B-0211-43E9-ACDB-DC5D87E903CE}" destId="{57A82B6B-FC4A-4781-95C1-AB784A284C10}" srcOrd="0" destOrd="0" presId="urn:microsoft.com/office/officeart/2005/8/layout/process2"/>
    <dgm:cxn modelId="{22804B7E-C9CA-4CE9-BFAD-E63A4600065A}" srcId="{EF5F7BF3-ED12-46AC-8E2E-9A6B62B165F3}" destId="{8F2BDF9E-B0F3-4D32-BDD1-17F50DC36106}" srcOrd="4" destOrd="0" parTransId="{1D1E4667-74F9-4885-AA51-E43167B21DAB}" sibTransId="{0C01D37E-6999-4BC7-861C-2B448F6F2F6C}"/>
    <dgm:cxn modelId="{1958AF86-D7A9-42A5-AEF4-DFEBCA9FA1C1}" srcId="{EF5F7BF3-ED12-46AC-8E2E-9A6B62B165F3}" destId="{0F4F2A33-D8BB-417C-9DAF-B171D8EE5DC9}" srcOrd="2" destOrd="0" parTransId="{699C9E8F-B02E-47F1-9369-C6F1C10B16F9}" sibTransId="{DF501FA3-AB45-445F-9695-07ADEF980D44}"/>
    <dgm:cxn modelId="{6C7E6087-17E1-4744-A310-E7CFD05166FC}" type="presOf" srcId="{D56C0EAB-9B8B-4679-8ED2-CC11FA2C500E}" destId="{DF0E73D4-4492-4B15-8EE0-CD5AAA16703D}" srcOrd="0" destOrd="0" presId="urn:microsoft.com/office/officeart/2005/8/layout/process2"/>
    <dgm:cxn modelId="{6AA33398-9BD9-4610-A4E2-B8C1B1F25AEF}" type="presOf" srcId="{EF5F7BF3-ED12-46AC-8E2E-9A6B62B165F3}" destId="{BEB87F57-8281-46EE-80D0-6CE1203226A6}" srcOrd="0" destOrd="0" presId="urn:microsoft.com/office/officeart/2005/8/layout/process2"/>
    <dgm:cxn modelId="{A0D9399D-50EC-4D86-BA5F-95C7D018DE89}" type="presOf" srcId="{A4271CBE-F7AB-40AD-8681-441B8B3E2092}" destId="{5FEB7290-FCA0-4AC4-A8B1-75857E200D2A}" srcOrd="1" destOrd="0" presId="urn:microsoft.com/office/officeart/2005/8/layout/process2"/>
    <dgm:cxn modelId="{8CE0A69E-F07B-4B85-A05D-F2AFC50367CE}" type="presOf" srcId="{DF501FA3-AB45-445F-9695-07ADEF980D44}" destId="{FB139818-5D6D-4053-8096-5B0B6431B3A8}" srcOrd="0" destOrd="0" presId="urn:microsoft.com/office/officeart/2005/8/layout/process2"/>
    <dgm:cxn modelId="{16DA76A1-9B65-445E-879F-480307B10315}" type="presOf" srcId="{BF3BCB01-DC24-442E-8FB9-A7D8347A45AF}" destId="{0A645AFB-2594-4AE7-833B-1716478229E1}" srcOrd="1" destOrd="0" presId="urn:microsoft.com/office/officeart/2005/8/layout/process2"/>
    <dgm:cxn modelId="{15BC70A5-0FA1-4A10-A9BA-CFB6D51344A0}" type="presOf" srcId="{A4271CBE-F7AB-40AD-8681-441B8B3E2092}" destId="{53F8EB18-E763-4657-8DF4-987E033463DA}" srcOrd="0" destOrd="0" presId="urn:microsoft.com/office/officeart/2005/8/layout/process2"/>
    <dgm:cxn modelId="{70F662A6-0ED0-46AE-AE05-ECB78D49267B}" type="presOf" srcId="{6BEEADF3-EBCE-47FE-B1DD-DE275C4C4C29}" destId="{4D226D09-C820-460D-A383-B99BFEFB763A}" srcOrd="0" destOrd="0" presId="urn:microsoft.com/office/officeart/2005/8/layout/process2"/>
    <dgm:cxn modelId="{B3516DB1-4533-48A1-9472-CC6FEA6934C5}" srcId="{EF5F7BF3-ED12-46AC-8E2E-9A6B62B165F3}" destId="{B7117C77-470B-4337-AB8B-398598C49640}" srcOrd="1" destOrd="0" parTransId="{90935E43-7F03-49DC-B1BF-CEF73B0C05F3}" sibTransId="{A4271CBE-F7AB-40AD-8681-441B8B3E2092}"/>
    <dgm:cxn modelId="{2FB306B7-5BE1-4DA5-9C6B-E2B7FC195767}" type="presOf" srcId="{0C01D37E-6999-4BC7-861C-2B448F6F2F6C}" destId="{3EDCA3AA-1D51-40A8-8158-E042DFAC901F}" srcOrd="0" destOrd="0" presId="urn:microsoft.com/office/officeart/2005/8/layout/process2"/>
    <dgm:cxn modelId="{AE5AC5DE-D21A-41D1-8F28-4D75D045B015}" srcId="{EF5F7BF3-ED12-46AC-8E2E-9A6B62B165F3}" destId="{C41A61FE-E64D-4273-819D-B25F44BE5747}" srcOrd="3" destOrd="0" parTransId="{064957E6-6A05-47EB-B1AA-FA7B25E8CC0C}" sibTransId="{BF3BCB01-DC24-442E-8FB9-A7D8347A45AF}"/>
    <dgm:cxn modelId="{FEFC40EF-848B-47FA-9036-AF979E155D88}" type="presOf" srcId="{DF501FA3-AB45-445F-9695-07ADEF980D44}" destId="{F59A5176-CBFA-41A5-93AD-523662869747}" srcOrd="1" destOrd="0" presId="urn:microsoft.com/office/officeart/2005/8/layout/process2"/>
    <dgm:cxn modelId="{98D05338-7AB6-4897-8675-4222B9E9BC95}" type="presParOf" srcId="{BEB87F57-8281-46EE-80D0-6CE1203226A6}" destId="{4D226D09-C820-460D-A383-B99BFEFB763A}" srcOrd="0" destOrd="0" presId="urn:microsoft.com/office/officeart/2005/8/layout/process2"/>
    <dgm:cxn modelId="{F7CF25FD-D974-46DC-B307-588811804E39}" type="presParOf" srcId="{BEB87F57-8281-46EE-80D0-6CE1203226A6}" destId="{57A82B6B-FC4A-4781-95C1-AB784A284C10}" srcOrd="1" destOrd="0" presId="urn:microsoft.com/office/officeart/2005/8/layout/process2"/>
    <dgm:cxn modelId="{97BF23AD-0F35-4A6D-BF1A-133B1F753FFE}" type="presParOf" srcId="{57A82B6B-FC4A-4781-95C1-AB784A284C10}" destId="{0FF841A4-0C9A-4583-B587-D6DE99E8F5C2}" srcOrd="0" destOrd="0" presId="urn:microsoft.com/office/officeart/2005/8/layout/process2"/>
    <dgm:cxn modelId="{1A287E42-63EB-4108-B02B-211402089BBF}" type="presParOf" srcId="{BEB87F57-8281-46EE-80D0-6CE1203226A6}" destId="{D33C0209-5912-4988-B19E-DEEDFA8DA6C1}" srcOrd="2" destOrd="0" presId="urn:microsoft.com/office/officeart/2005/8/layout/process2"/>
    <dgm:cxn modelId="{376DAA02-2396-4BAC-9E00-436F64D1A469}" type="presParOf" srcId="{BEB87F57-8281-46EE-80D0-6CE1203226A6}" destId="{53F8EB18-E763-4657-8DF4-987E033463DA}" srcOrd="3" destOrd="0" presId="urn:microsoft.com/office/officeart/2005/8/layout/process2"/>
    <dgm:cxn modelId="{E609944E-47DF-4034-9BD4-18F8DE50A00C}" type="presParOf" srcId="{53F8EB18-E763-4657-8DF4-987E033463DA}" destId="{5FEB7290-FCA0-4AC4-A8B1-75857E200D2A}" srcOrd="0" destOrd="0" presId="urn:microsoft.com/office/officeart/2005/8/layout/process2"/>
    <dgm:cxn modelId="{DB0FA8C9-3536-460D-8E47-EF5844692180}" type="presParOf" srcId="{BEB87F57-8281-46EE-80D0-6CE1203226A6}" destId="{9BB85F53-0AB5-472C-8A7E-A25BE45490EA}" srcOrd="4" destOrd="0" presId="urn:microsoft.com/office/officeart/2005/8/layout/process2"/>
    <dgm:cxn modelId="{020B4487-73CA-44F1-A03B-4A13C6080437}" type="presParOf" srcId="{BEB87F57-8281-46EE-80D0-6CE1203226A6}" destId="{FB139818-5D6D-4053-8096-5B0B6431B3A8}" srcOrd="5" destOrd="0" presId="urn:microsoft.com/office/officeart/2005/8/layout/process2"/>
    <dgm:cxn modelId="{806FCC95-6C31-4961-ACF9-8FB0C0B912D7}" type="presParOf" srcId="{FB139818-5D6D-4053-8096-5B0B6431B3A8}" destId="{F59A5176-CBFA-41A5-93AD-523662869747}" srcOrd="0" destOrd="0" presId="urn:microsoft.com/office/officeart/2005/8/layout/process2"/>
    <dgm:cxn modelId="{806D6BFF-7B53-4120-B7CD-D7C33D994F2E}" type="presParOf" srcId="{BEB87F57-8281-46EE-80D0-6CE1203226A6}" destId="{5D8FCB00-AC85-4DEF-98B7-3D37BC84B43B}" srcOrd="6" destOrd="0" presId="urn:microsoft.com/office/officeart/2005/8/layout/process2"/>
    <dgm:cxn modelId="{0E221B4A-5E43-4C37-8D71-A088032209D0}" type="presParOf" srcId="{BEB87F57-8281-46EE-80D0-6CE1203226A6}" destId="{A3E5AA0F-7281-4CB1-AE80-B76EE51E4816}" srcOrd="7" destOrd="0" presId="urn:microsoft.com/office/officeart/2005/8/layout/process2"/>
    <dgm:cxn modelId="{D917D750-2826-4522-A6F5-20FC371F2DA4}" type="presParOf" srcId="{A3E5AA0F-7281-4CB1-AE80-B76EE51E4816}" destId="{0A645AFB-2594-4AE7-833B-1716478229E1}" srcOrd="0" destOrd="0" presId="urn:microsoft.com/office/officeart/2005/8/layout/process2"/>
    <dgm:cxn modelId="{6398E23F-7911-43C7-8BDB-D82E936A1BDB}" type="presParOf" srcId="{BEB87F57-8281-46EE-80D0-6CE1203226A6}" destId="{11C1EF7C-C546-4AE5-97E9-DEA43A24F514}" srcOrd="8" destOrd="0" presId="urn:microsoft.com/office/officeart/2005/8/layout/process2"/>
    <dgm:cxn modelId="{09711506-4902-4B2C-9685-515EA7805F61}" type="presParOf" srcId="{BEB87F57-8281-46EE-80D0-6CE1203226A6}" destId="{3EDCA3AA-1D51-40A8-8158-E042DFAC901F}" srcOrd="9" destOrd="0" presId="urn:microsoft.com/office/officeart/2005/8/layout/process2"/>
    <dgm:cxn modelId="{3FA257AB-BE67-47B7-8D58-BC736CAB3032}" type="presParOf" srcId="{3EDCA3AA-1D51-40A8-8158-E042DFAC901F}" destId="{DB1C70DD-7C90-45E6-AB44-211BD0037BE9}" srcOrd="0" destOrd="0" presId="urn:microsoft.com/office/officeart/2005/8/layout/process2"/>
    <dgm:cxn modelId="{AB05000D-037A-46B2-BE4E-A4B4511D5CF6}" type="presParOf" srcId="{BEB87F57-8281-46EE-80D0-6CE1203226A6}" destId="{DF0E73D4-4492-4B15-8EE0-CD5AAA16703D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26D09-C820-460D-A383-B99BFEFB763A}">
      <dsp:nvSpPr>
        <dsp:cNvPr id="0" name=""/>
        <dsp:cNvSpPr/>
      </dsp:nvSpPr>
      <dsp:spPr>
        <a:xfrm>
          <a:off x="2897376" y="3565"/>
          <a:ext cx="2623532" cy="6558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200" kern="1200" dirty="0">
              <a:latin typeface="Arial Black" panose="020B0A04020102020204" pitchFamily="34" charset="0"/>
            </a:rPr>
            <a:t>سلام عليكم انا كنت انهردا في السجل المدنى و للأسف بواجه مشكلة انى بقف في الزحمة كتير و الدنيا بتبقا صعبة ياريت تشوفولنا حل للمشكلة ديه</a:t>
          </a:r>
          <a:endParaRPr lang="en-US" sz="1200" kern="1200" dirty="0">
            <a:latin typeface="Arial Black" panose="020B0A04020102020204" pitchFamily="34" charset="0"/>
          </a:endParaRPr>
        </a:p>
      </dsp:txBody>
      <dsp:txXfrm>
        <a:off x="2916586" y="22775"/>
        <a:ext cx="2585112" cy="617463"/>
      </dsp:txXfrm>
    </dsp:sp>
    <dsp:sp modelId="{57A82B6B-FC4A-4781-95C1-AB784A284C10}">
      <dsp:nvSpPr>
        <dsp:cNvPr id="0" name=""/>
        <dsp:cNvSpPr/>
      </dsp:nvSpPr>
      <dsp:spPr>
        <a:xfrm rot="5400000">
          <a:off x="4086164" y="675846"/>
          <a:ext cx="245956" cy="2951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4120598" y="700442"/>
        <a:ext cx="177089" cy="172169"/>
      </dsp:txXfrm>
    </dsp:sp>
    <dsp:sp modelId="{D33C0209-5912-4988-B19E-DEEDFA8DA6C1}">
      <dsp:nvSpPr>
        <dsp:cNvPr id="0" name=""/>
        <dsp:cNvSpPr/>
      </dsp:nvSpPr>
      <dsp:spPr>
        <a:xfrm>
          <a:off x="2897376" y="987390"/>
          <a:ext cx="2623532" cy="6558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 Black" panose="020B0A04020102020204" pitchFamily="34" charset="0"/>
            </a:rPr>
            <a:t>Processing Data</a:t>
          </a:r>
        </a:p>
      </dsp:txBody>
      <dsp:txXfrm>
        <a:off x="2916586" y="1006600"/>
        <a:ext cx="2585112" cy="617463"/>
      </dsp:txXfrm>
    </dsp:sp>
    <dsp:sp modelId="{53F8EB18-E763-4657-8DF4-987E033463DA}">
      <dsp:nvSpPr>
        <dsp:cNvPr id="0" name=""/>
        <dsp:cNvSpPr/>
      </dsp:nvSpPr>
      <dsp:spPr>
        <a:xfrm rot="5400000">
          <a:off x="4086164" y="1659671"/>
          <a:ext cx="245956" cy="2951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4120598" y="1684267"/>
        <a:ext cx="177089" cy="172169"/>
      </dsp:txXfrm>
    </dsp:sp>
    <dsp:sp modelId="{9BB85F53-0AB5-472C-8A7E-A25BE45490EA}">
      <dsp:nvSpPr>
        <dsp:cNvPr id="0" name=""/>
        <dsp:cNvSpPr/>
      </dsp:nvSpPr>
      <dsp:spPr>
        <a:xfrm>
          <a:off x="2897376" y="1971215"/>
          <a:ext cx="2623532" cy="6558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 Black" panose="020B0A04020102020204" pitchFamily="34" charset="0"/>
            </a:rPr>
            <a:t>Model Pipeline</a:t>
          </a:r>
        </a:p>
      </dsp:txBody>
      <dsp:txXfrm>
        <a:off x="2916586" y="1990425"/>
        <a:ext cx="2585112" cy="617463"/>
      </dsp:txXfrm>
    </dsp:sp>
    <dsp:sp modelId="{FB139818-5D6D-4053-8096-5B0B6431B3A8}">
      <dsp:nvSpPr>
        <dsp:cNvPr id="0" name=""/>
        <dsp:cNvSpPr/>
      </dsp:nvSpPr>
      <dsp:spPr>
        <a:xfrm rot="2648009">
          <a:off x="4503259" y="3426460"/>
          <a:ext cx="2039834" cy="2951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515756" y="3454661"/>
        <a:ext cx="1951290" cy="177089"/>
      </dsp:txXfrm>
    </dsp:sp>
    <dsp:sp modelId="{5D8FCB00-AC85-4DEF-98B7-3D37BC84B43B}">
      <dsp:nvSpPr>
        <dsp:cNvPr id="0" name=""/>
        <dsp:cNvSpPr/>
      </dsp:nvSpPr>
      <dsp:spPr>
        <a:xfrm>
          <a:off x="5794753" y="4520969"/>
          <a:ext cx="2623532" cy="11784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Recommend Action : </a:t>
          </a:r>
          <a:r>
            <a:rPr lang="ar-EG" sz="1200" kern="1200" dirty="0"/>
            <a:t>مساء الخير عزيزى المواطن شكرا لتعليقكم برجاء التوجه الى ماكينة الصراف الالى و هناك يمكنك استخراج جميع اوراقك بدون الانتظار</a:t>
          </a:r>
          <a:endParaRPr lang="en-US" sz="1200" kern="1200" dirty="0"/>
        </a:p>
      </dsp:txBody>
      <dsp:txXfrm>
        <a:off x="5829269" y="4555485"/>
        <a:ext cx="2554500" cy="1109419"/>
      </dsp:txXfrm>
    </dsp:sp>
    <dsp:sp modelId="{A3E5AA0F-7281-4CB1-AE80-B76EE51E4816}">
      <dsp:nvSpPr>
        <dsp:cNvPr id="0" name=""/>
        <dsp:cNvSpPr/>
      </dsp:nvSpPr>
      <dsp:spPr>
        <a:xfrm rot="16200000" flipH="1" flipV="1">
          <a:off x="2930963" y="3657327"/>
          <a:ext cx="2170008" cy="2759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972357" y="3671125"/>
        <a:ext cx="2087221" cy="165574"/>
      </dsp:txXfrm>
    </dsp:sp>
    <dsp:sp modelId="{11C1EF7C-C546-4AE5-97E9-DEA43A24F514}">
      <dsp:nvSpPr>
        <dsp:cNvPr id="0" name=""/>
        <dsp:cNvSpPr/>
      </dsp:nvSpPr>
      <dsp:spPr>
        <a:xfrm>
          <a:off x="3026900" y="4974462"/>
          <a:ext cx="2623532" cy="6558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Black" panose="020B0A04020102020204" pitchFamily="34" charset="0"/>
            </a:rPr>
            <a:t>Sentiment: </a:t>
          </a:r>
          <a:r>
            <a:rPr lang="en-US" sz="1200" kern="1200" dirty="0">
              <a:solidFill>
                <a:schemeClr val="bg1"/>
              </a:solidFill>
              <a:latin typeface="Arial Black" panose="020B0A04020102020204" pitchFamily="34" charset="0"/>
            </a:rPr>
            <a:t>negative</a:t>
          </a:r>
        </a:p>
      </dsp:txBody>
      <dsp:txXfrm>
        <a:off x="3046110" y="4993672"/>
        <a:ext cx="2585112" cy="617463"/>
      </dsp:txXfrm>
    </dsp:sp>
    <dsp:sp modelId="{3EDCA3AA-1D51-40A8-8158-E042DFAC901F}">
      <dsp:nvSpPr>
        <dsp:cNvPr id="0" name=""/>
        <dsp:cNvSpPr/>
      </dsp:nvSpPr>
      <dsp:spPr>
        <a:xfrm rot="8059774">
          <a:off x="763904" y="3686275"/>
          <a:ext cx="2867492" cy="2134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818299" y="3706064"/>
        <a:ext cx="2803452" cy="128080"/>
      </dsp:txXfrm>
    </dsp:sp>
    <dsp:sp modelId="{DF0E73D4-4492-4B15-8EE0-CD5AAA16703D}">
      <dsp:nvSpPr>
        <dsp:cNvPr id="0" name=""/>
        <dsp:cNvSpPr/>
      </dsp:nvSpPr>
      <dsp:spPr>
        <a:xfrm>
          <a:off x="0" y="4861926"/>
          <a:ext cx="2623532" cy="6558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 Black" panose="020B0A04020102020204" pitchFamily="34" charset="0"/>
            </a:rPr>
            <a:t>Topic: </a:t>
          </a:r>
          <a:r>
            <a:rPr lang="ar-EG" sz="1400" kern="1200" dirty="0">
              <a:latin typeface="Arial Black" panose="020B0A04020102020204" pitchFamily="34" charset="0"/>
            </a:rPr>
            <a:t>السجل المدني والجوازات</a:t>
          </a:r>
          <a:endParaRPr lang="en-US" sz="1400" kern="1200" dirty="0">
            <a:latin typeface="Arial Black" panose="020B0A04020102020204" pitchFamily="34" charset="0"/>
          </a:endParaRPr>
        </a:p>
      </dsp:txBody>
      <dsp:txXfrm>
        <a:off x="19210" y="4881136"/>
        <a:ext cx="2585112" cy="617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11/28/2022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703" r:id="rId31"/>
    <p:sldLayoutId id="2147483704" r:id="rId32"/>
    <p:sldLayoutId id="2147483705" r:id="rId33"/>
    <p:sldLayoutId id="2147483706" r:id="rId34"/>
    <p:sldLayoutId id="2147483668" r:id="rId35"/>
    <p:sldLayoutId id="2147483700" r:id="rId36"/>
    <p:sldLayoutId id="2147483699" r:id="rId37"/>
    <p:sldLayoutId id="2147483701" r:id="rId38"/>
    <p:sldLayoutId id="2147483702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paper/mixing-dirichlet-topic-models-and-word" TargetMode="External"/><Relationship Id="rId2" Type="http://schemas.openxmlformats.org/officeDocument/2006/relationships/hyperlink" Target="https://paperswithcode.com/paper/labr-a-large-scale-arabic-sentiment-analysis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/>
          <a:stretch/>
        </p:blipFill>
        <p:spPr>
          <a:xfrm>
            <a:off x="8709" y="-2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971" y="-99305"/>
            <a:ext cx="8238309" cy="241986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Service quality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ai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-based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645971" y="3906329"/>
            <a:ext cx="3794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Supervised by: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741529" y="4985129"/>
            <a:ext cx="4788414" cy="1118359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Dr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/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ahmed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salah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pPr algn="l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Ta/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Moataz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Mohamed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9661" y="2144101"/>
            <a:ext cx="10134371" cy="4213155"/>
          </a:xfrm>
        </p:spPr>
        <p:txBody>
          <a:bodyPr>
            <a:norm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The proposed solutions are: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providing fully automated system to do the operation of   analyzing reviews.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automatic directing of the reviews to the target destination.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/>
              <a:t>Background</a:t>
            </a:r>
            <a:r>
              <a:rPr lang="en-US" sz="2800" dirty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371317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09" y="17417"/>
            <a:ext cx="121920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19" y="3814354"/>
            <a:ext cx="6731726" cy="1650321"/>
          </a:xfrm>
        </p:spPr>
        <p:txBody>
          <a:bodyPr/>
          <a:lstStyle/>
          <a:p>
            <a:r>
              <a:rPr lang="en-US" b="1" dirty="0"/>
              <a:t>Motivation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159" y="1983856"/>
            <a:ext cx="10546080" cy="38491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enhance the connection between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	the government and the people.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1"/>
          <a:stretch/>
        </p:blipFill>
        <p:spPr>
          <a:xfrm>
            <a:off x="6915029" y="1852377"/>
            <a:ext cx="5276971" cy="1900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355" y="2934788"/>
            <a:ext cx="10546080" cy="29940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chemeClr val="accent3">
                  <a:lumMod val="50000"/>
                </a:schemeClr>
              </a:solidFill>
              <a:latin typeface="Sagona ExtraLight" panose="02020303050505020204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3">
                  <a:lumMod val="50000"/>
                </a:schemeClr>
              </a:solidFill>
              <a:latin typeface="Sagona ExtraLight" panose="02020303050505020204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2) Helping governmental employees by facilitating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     	operations done on complaints and feedbacks.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3) Speeding up the process of reviewing complaints and       	feedbacks.</a:t>
            </a:r>
          </a:p>
          <a:p>
            <a:pPr marL="0" indent="0">
              <a:buNone/>
            </a:pPr>
            <a:endParaRPr lang="en-US" sz="2800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3">
                  <a:lumMod val="50000"/>
                </a:schemeClr>
              </a:solidFill>
              <a:latin typeface="Sagona ExtraLight" panose="02020303050505020204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/>
              <a:t>Motivation</a:t>
            </a:r>
            <a:r>
              <a:rPr lang="en-US" sz="3200" dirty="0"/>
              <a:t>(Cont.)</a:t>
            </a:r>
          </a:p>
        </p:txBody>
      </p:sp>
      <p:pic>
        <p:nvPicPr>
          <p:cNvPr id="4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5" b="8663"/>
          <a:stretch/>
        </p:blipFill>
        <p:spPr>
          <a:xfrm>
            <a:off x="6397465" y="1342197"/>
            <a:ext cx="5155475" cy="2142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700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61" y="2926079"/>
            <a:ext cx="10546080" cy="3657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Sagona ExtraLight" panose="02020303050505020204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4) Improving the flow of the information form citizens to    	governments, governments to citizens, and within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	government  itself.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5) Improving governmental services’ quality according to  	reviews ,complaints and feedbacks.</a:t>
            </a:r>
          </a:p>
        </p:txBody>
      </p:sp>
      <p:pic>
        <p:nvPicPr>
          <p:cNvPr id="4" name="Picture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69" y="1481523"/>
            <a:ext cx="6209210" cy="2142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/>
              <a:t>Motivation</a:t>
            </a:r>
            <a:r>
              <a:rPr lang="en-US" sz="3200" dirty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366272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506" y="4084320"/>
            <a:ext cx="10126987" cy="165032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Related work &amp; Application</a:t>
            </a:r>
          </a:p>
        </p:txBody>
      </p:sp>
    </p:spTree>
    <p:extLst>
      <p:ext uri="{BB962C8B-B14F-4D97-AF65-F5344CB8AC3E}">
        <p14:creationId xmlns:p14="http://schemas.microsoft.com/office/powerpoint/2010/main" val="10948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7" y="2579691"/>
            <a:ext cx="8758082" cy="4003989"/>
          </a:xfr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 txBox="1">
            <a:spLocks/>
          </p:cNvSpPr>
          <p:nvPr/>
        </p:nvSpPr>
        <p:spPr>
          <a:xfrm>
            <a:off x="1852185" y="1175657"/>
            <a:ext cx="10339815" cy="1497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Sagona ExtraLight" panose="02020303050505020204"/>
              </a:rPr>
              <a:t> </a:t>
            </a:r>
            <a:endParaRPr lang="en-US" sz="3300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the opposite figure refer to the F1-scores of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the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topic classification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models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>
            <a:normAutofit/>
          </a:bodyPr>
          <a:lstStyle/>
          <a:p>
            <a:r>
              <a:rPr lang="en-US" dirty="0"/>
              <a:t>Related works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5058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3" b="18052"/>
          <a:stretch/>
        </p:blipFill>
        <p:spPr>
          <a:xfrm>
            <a:off x="1852185" y="2579692"/>
            <a:ext cx="9164158" cy="3969154"/>
          </a:xfr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 txBox="1">
            <a:spLocks/>
          </p:cNvSpPr>
          <p:nvPr/>
        </p:nvSpPr>
        <p:spPr>
          <a:xfrm>
            <a:off x="1852185" y="1454331"/>
            <a:ext cx="10339815" cy="1125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Sagona ExtraLight" panose="02020303050505020204"/>
              </a:rPr>
              <a:t> </a:t>
            </a:r>
          </a:p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the opposite figure refer to the F1-scores of the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sentiment analysis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models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>
            <a:normAutofit fontScale="90000"/>
          </a:bodyPr>
          <a:lstStyle/>
          <a:p>
            <a:r>
              <a:rPr lang="en-US" dirty="0"/>
              <a:t>Related works and applications</a:t>
            </a:r>
            <a:r>
              <a:rPr lang="en-US" sz="3100" dirty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84188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 txBox="1">
            <a:spLocks/>
          </p:cNvSpPr>
          <p:nvPr/>
        </p:nvSpPr>
        <p:spPr>
          <a:xfrm>
            <a:off x="1852185" y="1564704"/>
            <a:ext cx="10339815" cy="79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Sagona ExtraLight" panose="02020303050505020204"/>
              </a:rPr>
              <a:t> 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Sagona ExtraLight" panose="02020303050505020204"/>
              </a:rPr>
              <a:t>the opposite figure refers to different metrics of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agona ExtraLight" panose="02020303050505020204"/>
              </a:rPr>
              <a:t>recommend system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Sagona ExtraLight" panose="02020303050505020204"/>
              </a:rPr>
              <a:t>models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>
            <a:normAutofit fontScale="90000"/>
          </a:bodyPr>
          <a:lstStyle/>
          <a:p>
            <a:r>
              <a:rPr lang="en-US" dirty="0"/>
              <a:t>Related works and applications</a:t>
            </a:r>
            <a:r>
              <a:rPr lang="en-US" sz="3100" dirty="0"/>
              <a:t>(Cont.)</a:t>
            </a:r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2" r="-110"/>
          <a:stretch/>
        </p:blipFill>
        <p:spPr>
          <a:xfrm>
            <a:off x="2520495" y="2969623"/>
            <a:ext cx="8369361" cy="32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05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19" y="3814354"/>
            <a:ext cx="6731726" cy="1650321"/>
          </a:xfrm>
        </p:spPr>
        <p:txBody>
          <a:bodyPr/>
          <a:lstStyle/>
          <a:p>
            <a:r>
              <a:rPr lang="en-US" b="1" dirty="0"/>
              <a:t>objectives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3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" b="4637"/>
          <a:stretch/>
        </p:blipFill>
        <p:spPr>
          <a:xfrm>
            <a:off x="342970" y="1908267"/>
            <a:ext cx="5221807" cy="3917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743200" y="8709"/>
            <a:ext cx="7323908" cy="129390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Team members: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>
          <a:xfrm>
            <a:off x="6487905" y="2246810"/>
            <a:ext cx="4798404" cy="3666310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b="0" i="1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Ziad</a:t>
            </a:r>
            <a:r>
              <a:rPr lang="en-US" sz="2800" b="0" i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</a:t>
            </a:r>
            <a:r>
              <a:rPr lang="en-US" sz="2800" b="0" i="1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elsayed</a:t>
            </a:r>
            <a:endParaRPr lang="en-US" sz="2800" b="0" i="1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b="0" i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Amr </a:t>
            </a:r>
            <a:r>
              <a:rPr lang="en-US" sz="2800" b="0" i="1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ayman</a:t>
            </a:r>
            <a:endParaRPr lang="en-US" sz="2800" b="0" i="1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b="0" i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Ali </a:t>
            </a:r>
            <a:r>
              <a:rPr lang="en-US" sz="2800" b="0" i="1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fathy</a:t>
            </a:r>
            <a:endParaRPr lang="en-US" sz="2800" b="0" i="1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b="0" i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Ahmed Samir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b="0" i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Yousef Mohamed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b="0" i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Mostafa </a:t>
            </a:r>
            <a:r>
              <a:rPr lang="en-US" sz="2800" b="0" i="1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gamal</a:t>
            </a:r>
            <a:endParaRPr lang="en-US" sz="2800" b="0" i="1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</p:txBody>
      </p:sp>
    </p:spTree>
    <p:extLst>
      <p:ext uri="{BB962C8B-B14F-4D97-AF65-F5344CB8AC3E}">
        <p14:creationId xmlns:p14="http://schemas.microsoft.com/office/powerpoint/2010/main" val="312304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61" y="1072231"/>
            <a:ext cx="10273373" cy="2611495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v"/>
            </a:pPr>
            <a:endParaRPr lang="en-US" sz="2800" dirty="0">
              <a:latin typeface="Sagona ExtraLight" panose="02020303050505020204"/>
            </a:endParaRP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Topics discovery: 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getting topics from the text and classify them to the specified categories to know the main purpose and the targeted section from the feedback.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objectives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47" y="3317964"/>
            <a:ext cx="4735350" cy="295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5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61" y="1072231"/>
            <a:ext cx="10641873" cy="2829209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v"/>
            </a:pPr>
            <a:endParaRPr lang="en-US" sz="2800" dirty="0">
              <a:latin typeface="Sagona ExtraLight" panose="02020303050505020204"/>
            </a:endParaRP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Sentiment analysis: 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Classifying the text into negative, positive and neutral to make it easy to know the good and bad opinions.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Objectives</a:t>
            </a:r>
            <a:r>
              <a:rPr lang="en-US" sz="3200" dirty="0">
                <a:latin typeface="Sagona ExtraLight" panose="02020303050505020204"/>
                <a:cs typeface="Andalus" panose="02020603050405020304" pitchFamily="18" charset="-78"/>
              </a:rPr>
              <a:t>(cont.)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596640"/>
            <a:ext cx="4735350" cy="295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62" y="1072231"/>
            <a:ext cx="10113030" cy="2324112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v"/>
            </a:pPr>
            <a:endParaRPr lang="en-US" sz="2800" dirty="0">
              <a:latin typeface="Sagona ExtraLight" panose="02020303050505020204"/>
            </a:endParaRPr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Recommend actions: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Redirecting the reviewed text to similar issues then recommend action related to this group of similar issues.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Objectives</a:t>
            </a:r>
            <a:r>
              <a:rPr lang="en-US" sz="3200" dirty="0">
                <a:latin typeface="Sagona ExtraLight" panose="02020303050505020204"/>
                <a:cs typeface="Andalus" panose="02020603050405020304" pitchFamily="18" charset="-78"/>
              </a:rPr>
              <a:t>(cont.)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83" y="3788229"/>
            <a:ext cx="5301407" cy="22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6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19" y="3814354"/>
            <a:ext cx="6731726" cy="1650321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DataSets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86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62" y="1366122"/>
            <a:ext cx="10113030" cy="2324112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We have processed different Arabic datasets like: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Company reviews dataset 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Brad Arabic dataset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Ultimate news dataset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And others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>
            <a:normAutofit/>
          </a:bodyPr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Datasets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 txBox="1">
            <a:spLocks/>
          </p:cNvSpPr>
          <p:nvPr/>
        </p:nvSpPr>
        <p:spPr>
          <a:xfrm>
            <a:off x="1648662" y="3609703"/>
            <a:ext cx="10113030" cy="2324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The best of all datasets was Glare dataset which was provided by dell technologies AI-use cases.</a:t>
            </a:r>
          </a:p>
        </p:txBody>
      </p:sp>
    </p:spTree>
    <p:extLst>
      <p:ext uri="{BB962C8B-B14F-4D97-AF65-F5344CB8AC3E}">
        <p14:creationId xmlns:p14="http://schemas.microsoft.com/office/powerpoint/2010/main" val="4041168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1" y="2595155"/>
            <a:ext cx="9562010" cy="40059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>
            <a:normAutofit/>
          </a:bodyPr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Datasets</a:t>
            </a:r>
            <a:r>
              <a:rPr lang="en-US" sz="3200" dirty="0">
                <a:latin typeface="Sagona ExtraLight" panose="02020303050505020204"/>
                <a:cs typeface="Andalus" panose="02020603050405020304" pitchFamily="18" charset="-78"/>
              </a:rPr>
              <a:t>(cont.)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 txBox="1">
            <a:spLocks/>
          </p:cNvSpPr>
          <p:nvPr/>
        </p:nvSpPr>
        <p:spPr>
          <a:xfrm>
            <a:off x="1648661" y="1175656"/>
            <a:ext cx="10113030" cy="1637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The opposite figure refers to the last form of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Glare dataset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after processed.</a:t>
            </a:r>
          </a:p>
        </p:txBody>
      </p:sp>
    </p:spTree>
    <p:extLst>
      <p:ext uri="{BB962C8B-B14F-4D97-AF65-F5344CB8AC3E}">
        <p14:creationId xmlns:p14="http://schemas.microsoft.com/office/powerpoint/2010/main" val="23920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19" y="3814354"/>
            <a:ext cx="6731726" cy="1650321"/>
          </a:xfrm>
        </p:spPr>
        <p:txBody>
          <a:bodyPr/>
          <a:lstStyle/>
          <a:p>
            <a:r>
              <a:rPr lang="en-US" b="1" dirty="0"/>
              <a:t>System  </a:t>
            </a:r>
            <a:br>
              <a:rPr lang="en-US" b="1" dirty="0"/>
            </a:br>
            <a:r>
              <a:rPr lang="en-US" b="1" dirty="0"/>
              <a:t>architecture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3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4" y="1342196"/>
            <a:ext cx="8760822" cy="5398237"/>
          </a:xfrm>
        </p:spPr>
      </p:pic>
    </p:spTree>
    <p:extLst>
      <p:ext uri="{BB962C8B-B14F-4D97-AF65-F5344CB8AC3E}">
        <p14:creationId xmlns:p14="http://schemas.microsoft.com/office/powerpoint/2010/main" val="401113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19" y="3814354"/>
            <a:ext cx="6731726" cy="1650321"/>
          </a:xfrm>
        </p:spPr>
        <p:txBody>
          <a:bodyPr/>
          <a:lstStyle/>
          <a:p>
            <a:r>
              <a:rPr lang="en-US" b="1" dirty="0"/>
              <a:t>Phases description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644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61" y="1532965"/>
            <a:ext cx="10384546" cy="3541827"/>
          </a:xfrm>
        </p:spPr>
        <p:txBody>
          <a:bodyPr/>
          <a:lstStyle/>
          <a:p>
            <a:pPr marL="514350" lvl="0" indent="-514350">
              <a:buFont typeface="+mj-lt"/>
              <a:buAutoNum type="arabicParenR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user interface 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	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user provides his review and meta data through the 	application  then they are sent to the system pipeline.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Phases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427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22930" y="1515775"/>
            <a:ext cx="11055561" cy="484928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Related work &amp;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Objectives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System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Phases Description 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621447" y="1507066"/>
            <a:ext cx="4055262" cy="484928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Time plane (Gantt chart)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Tools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36769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903" y="1032274"/>
            <a:ext cx="10384546" cy="2690948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2) System pipeline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Data pre-processing 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		the model takes the text and pre-processes it to the 		shape that the model work on.</a:t>
            </a:r>
          </a:p>
          <a:p>
            <a:pPr marL="514350" lvl="0" indent="-514350">
              <a:buFont typeface="+mj-lt"/>
              <a:buAutoNum type="arabicParenR"/>
            </a:pPr>
            <a:endParaRPr lang="en-US" sz="2800" dirty="0">
              <a:latin typeface="Sagona ExtraLight" panose="02020303050505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903" y="339645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Phases description</a:t>
            </a:r>
            <a:r>
              <a:rPr lang="en-US" sz="3200" dirty="0">
                <a:latin typeface="Sagona ExtraLight" panose="02020303050505020204"/>
                <a:cs typeface="Andalus" panose="02020603050405020304" pitchFamily="18" charset="-78"/>
              </a:rPr>
              <a:t>(cont.)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6068" r="1082" b="3609"/>
          <a:stretch/>
        </p:blipFill>
        <p:spPr>
          <a:xfrm>
            <a:off x="2539830" y="3447825"/>
            <a:ext cx="7628709" cy="295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8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145" y="1419496"/>
            <a:ext cx="10384546" cy="41975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2) system pipeline</a:t>
            </a:r>
          </a:p>
          <a:p>
            <a:pPr marL="0" lvl="0" indent="0">
              <a:buNone/>
            </a:pPr>
            <a:r>
              <a:rPr lang="en-US" sz="2800" dirty="0">
                <a:latin typeface="Sagona ExtraLight" panose="02020303050505020204"/>
              </a:rPr>
              <a:t>	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2.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Pre-Trained models</a:t>
            </a:r>
          </a:p>
          <a:p>
            <a:pPr marL="0" lvl="0" indent="0">
              <a:buNone/>
            </a:pPr>
            <a:r>
              <a:rPr lang="en-US" sz="2800" dirty="0">
                <a:latin typeface="Sagona ExtraLight" panose="02020303050505020204"/>
              </a:rPr>
              <a:t> 		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the pre-trained models are used to get the topic, 			sentiment type and recommended actions if there.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903" y="274032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Phases description</a:t>
            </a:r>
            <a:r>
              <a:rPr lang="en-US" sz="3200" dirty="0">
                <a:latin typeface="Sagona ExtraLight" panose="02020303050505020204"/>
                <a:cs typeface="Andalus" panose="02020603050405020304" pitchFamily="18" charset="-78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644855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61" y="1276584"/>
            <a:ext cx="10384546" cy="2506735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3) System output</a:t>
            </a:r>
          </a:p>
          <a:p>
            <a:pPr marL="0" lvl="0" indent="0"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	the output of the system pipeline(sentiment type , topic, 	recommended action) is collected with the user meta 	data and stored in data center of specific organization.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903" y="274032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Phases description</a:t>
            </a:r>
            <a:r>
              <a:rPr lang="en-US" sz="3200" dirty="0">
                <a:latin typeface="Sagona ExtraLight" panose="02020303050505020204"/>
                <a:cs typeface="Andalus" panose="02020603050405020304" pitchFamily="18" charset="-78"/>
              </a:rPr>
              <a:t>(cont.)</a:t>
            </a:r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63" y="3581099"/>
            <a:ext cx="8365783" cy="29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7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19" y="3814354"/>
            <a:ext cx="6731726" cy="165032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Time plan</a:t>
            </a:r>
          </a:p>
        </p:txBody>
      </p:sp>
    </p:spTree>
    <p:extLst>
      <p:ext uri="{BB962C8B-B14F-4D97-AF65-F5344CB8AC3E}">
        <p14:creationId xmlns:p14="http://schemas.microsoft.com/office/powerpoint/2010/main" val="23858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Gantt-chart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13" y="1342197"/>
            <a:ext cx="10112278" cy="5311152"/>
          </a:xfrm>
        </p:spPr>
      </p:pic>
    </p:spTree>
    <p:extLst>
      <p:ext uri="{BB962C8B-B14F-4D97-AF65-F5344CB8AC3E}">
        <p14:creationId xmlns:p14="http://schemas.microsoft.com/office/powerpoint/2010/main" val="5532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">
            <a:extLst>
              <a:ext uri="{FF2B5EF4-FFF2-40B4-BE49-F238E27FC236}">
                <a16:creationId xmlns:a16="http://schemas.microsoft.com/office/drawing/2014/main" id="{318EF587-2197-CC4C-BC9D-6BB7C37E92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9"/>
            <a:ext cx="12192000" cy="6858000"/>
          </a:xfr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FD439DD0-579B-4A38-94AC-4A7CC453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29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 txBox="1">
            <a:spLocks/>
          </p:cNvSpPr>
          <p:nvPr/>
        </p:nvSpPr>
        <p:spPr>
          <a:xfrm>
            <a:off x="314591" y="4911633"/>
            <a:ext cx="6731726" cy="1650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Sagona ExtraLight" panose="02020303050505020204"/>
                <a:cs typeface="Andalus" panose="02020603050405020304" pitchFamily="18" charset="-78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021999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82" name="Picture Placeholder 81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3" y="2204002"/>
            <a:ext cx="1541417" cy="735134"/>
          </a:xfrm>
        </p:spPr>
      </p:pic>
      <p:pic>
        <p:nvPicPr>
          <p:cNvPr id="84" name="Picture Placeholder 83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74" y="3428107"/>
            <a:ext cx="744084" cy="744084"/>
          </a:xfrm>
        </p:spPr>
      </p:pic>
      <p:pic>
        <p:nvPicPr>
          <p:cNvPr id="95" name="Picture Placeholder 94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74" y="4661162"/>
            <a:ext cx="740230" cy="685639"/>
          </a:xfrm>
        </p:spPr>
      </p:pic>
      <p:pic>
        <p:nvPicPr>
          <p:cNvPr id="117" name="Picture Placeholder 116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54" y="2238005"/>
            <a:ext cx="716178" cy="513751"/>
          </a:xfrm>
        </p:spPr>
      </p:pic>
      <p:pic>
        <p:nvPicPr>
          <p:cNvPr id="119" name="Picture Placeholder 118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23" y="3447075"/>
            <a:ext cx="888273" cy="628536"/>
          </a:xfrm>
        </p:spPr>
      </p:pic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Python language 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IDE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Visual studio code ide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ide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4"/>
          </p:nvPr>
        </p:nvSpPr>
        <p:spPr/>
        <p:txBody>
          <a:bodyPr/>
          <a:lstStyle/>
          <a:p>
            <a:r>
              <a:rPr lang="en-US" dirty="0"/>
              <a:t>Docker </a:t>
            </a:r>
          </a:p>
        </p:txBody>
      </p:sp>
      <p:sp>
        <p:nvSpPr>
          <p:cNvPr id="28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4759411"/>
            <a:ext cx="3995036" cy="365095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pic>
        <p:nvPicPr>
          <p:cNvPr id="29" name="Picture Placeholder 118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01" y="4773544"/>
            <a:ext cx="888273" cy="547028"/>
          </a:xfrm>
        </p:spPr>
      </p:pic>
    </p:spTree>
    <p:extLst>
      <p:ext uri="{BB962C8B-B14F-4D97-AF65-F5344CB8AC3E}">
        <p14:creationId xmlns:p14="http://schemas.microsoft.com/office/powerpoint/2010/main" val="98677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19" y="3814354"/>
            <a:ext cx="6731726" cy="1650321"/>
          </a:xfrm>
        </p:spPr>
        <p:txBody>
          <a:bodyPr/>
          <a:lstStyle/>
          <a:p>
            <a:r>
              <a:rPr lang="en-US" b="1" dirty="0"/>
              <a:t>references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11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references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48662" y="1280160"/>
            <a:ext cx="9254470" cy="50770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1: Convolutional Neural Networks for Sentence Classification Yoon Kim New York University yhk255@nyu.edu 3 Sep 2014Link: 1408.5882v2.pdf (arxiv.org)</a:t>
            </a:r>
          </a:p>
          <a:p>
            <a:pPr marL="0" indent="0">
              <a:buNone/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Sagona ExtraLight" panose="02020303050505020204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2: Jeremy Howard∗ fast.ai University of San Francisco j@fast.ai 23 May 2018Link: 1801.06146v5.pdf (arxiv.org)</a:t>
            </a:r>
          </a:p>
          <a:p>
            <a:pPr marL="0" indent="0">
              <a:buNone/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Sagona ExtraLight" panose="02020303050505020204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3: MULTILEVEL SENTIMENT ANALYSIS IN ARABIC, 1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st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 Ahmed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Nassar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 Faculty of Information Technology Islamic university of Gaza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Gaza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,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PalestineLink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: Paper Title (use style: paper title) (arxiv.org)</a:t>
            </a:r>
          </a:p>
        </p:txBody>
      </p:sp>
    </p:spTree>
    <p:extLst>
      <p:ext uri="{BB962C8B-B14F-4D97-AF65-F5344CB8AC3E}">
        <p14:creationId xmlns:p14="http://schemas.microsoft.com/office/powerpoint/2010/main" val="1366975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>
                <a:latin typeface="Sagona ExtraLight" panose="02020303050505020204"/>
                <a:cs typeface="Andalus" panose="02020603050405020304" pitchFamily="18" charset="-78"/>
              </a:rPr>
              <a:t>references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74492" y="1419496"/>
            <a:ext cx="9254470" cy="507709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4: Omar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Alharbi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, Comparative Study of Feature Selection Methods for Dialectal Arabic Sentiment Classification Using Support Vector Machine,2019.Link: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  <a:hlinkClick r:id="rId2"/>
              </a:rPr>
              <a:t>https://paperswithcode.com/paper/labr-a-large-scale-arabic-sentiment-analysis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5: Mixing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Dirichlet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Topic Models and Word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Embeddings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to Make lda2vec Christopher Moody Stitch Fix One Montgomery Tower, Suite 1200 San Francisco, California 94104, USA,2016Link: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  <a:hlinkClick r:id="rId3"/>
              </a:rPr>
              <a:t>https://paperswithcode.com/paper/mixing-dirichlet-topic-models-and-word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Sagona ExtraLight" panose="02020303050505020204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6: ARBERT &amp; MARBERT: Deep Bidirectional Transformers for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ArabicMuhammad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Abdul-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Mageed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AbdelRahim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Elmadany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El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Moatez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Billah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Nagoudi†Natural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Language Processing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LabThe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 University of British Columbia{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muhammad.mageed,a.elmadany,moatez.nagoudi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}@ubc.ca</a:t>
            </a:r>
          </a:p>
        </p:txBody>
      </p:sp>
    </p:spTree>
    <p:extLst>
      <p:ext uri="{BB962C8B-B14F-4D97-AF65-F5344CB8AC3E}">
        <p14:creationId xmlns:p14="http://schemas.microsoft.com/office/powerpoint/2010/main" val="174854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09" y="8708"/>
            <a:ext cx="121920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19" y="3814354"/>
            <a:ext cx="6731726" cy="165032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81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864" y="2048960"/>
            <a:ext cx="6731726" cy="1650321"/>
          </a:xfrm>
        </p:spPr>
        <p:txBody>
          <a:bodyPr>
            <a:normAutofit/>
          </a:bodyPr>
          <a:lstStyle/>
          <a:p>
            <a:r>
              <a:rPr lang="en-US" sz="6000" b="1" dirty="0"/>
              <a:t>Thank you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6" y="2745382"/>
            <a:ext cx="953048" cy="9538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4696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519" y="131183"/>
            <a:ext cx="10113030" cy="1002552"/>
          </a:xfrm>
        </p:spPr>
        <p:txBody>
          <a:bodyPr/>
          <a:lstStyle/>
          <a:p>
            <a:r>
              <a:rPr lang="en-US" sz="3600" dirty="0"/>
              <a:t>Introduction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2555107"/>
              </p:ext>
            </p:extLst>
          </p:nvPr>
        </p:nvGraphicFramePr>
        <p:xfrm>
          <a:off x="3103154" y="539933"/>
          <a:ext cx="8418286" cy="6104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0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2519" y="923109"/>
            <a:ext cx="10134371" cy="4563292"/>
          </a:xfrm>
        </p:spPr>
        <p:txBody>
          <a:bodyPr>
            <a:normAutofit lnSpcReduction="10000"/>
          </a:bodyPr>
          <a:lstStyle/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Extra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Service quality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is one key element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	for smart government digital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	transformation to enhance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	the quality of governmental services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	by gathering citizens’ reviews, complaints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	and feedbacks on different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Sagona ExtraLight" panose="02020303050505020204"/>
              </a:rPr>
              <a:t>	governmental sections.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1" r="9442"/>
          <a:stretch/>
        </p:blipFill>
        <p:spPr>
          <a:xfrm>
            <a:off x="8220891" y="969374"/>
            <a:ext cx="4049486" cy="4470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519" y="131183"/>
            <a:ext cx="10113030" cy="1002552"/>
          </a:xfrm>
        </p:spPr>
        <p:txBody>
          <a:bodyPr/>
          <a:lstStyle/>
          <a:p>
            <a:r>
              <a:rPr lang="en-US" sz="4800" dirty="0"/>
              <a:t>Introduction</a:t>
            </a:r>
            <a:r>
              <a:rPr lang="en-US" sz="3200" dirty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alphaModFix amt="2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7417"/>
            <a:ext cx="121920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19" y="3814354"/>
            <a:ext cx="6731726" cy="165032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63538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9605" y="1802675"/>
            <a:ext cx="10134371" cy="3065416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In different governmental sections they need to take reviews from citizens to measure the quality of services of all affiliated institutions.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9850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0255" y="2065726"/>
            <a:ext cx="6883516" cy="386481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/>
              </a:rPr>
              <a:t>The faced problems in this process are :</a:t>
            </a:r>
            <a:endParaRPr lang="en-US" sz="3200" b="1" dirty="0">
              <a:solidFill>
                <a:schemeClr val="accent4">
                  <a:lumMod val="50000"/>
                </a:schemeClr>
              </a:solidFill>
              <a:latin typeface="Sagona ExtraLight" panose="02020303050505020204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The huge amount of citizens’ reviews according to the vastly increase in population.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the large effort needed to analyze that amount of reviews.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The wasted money on increasing employees working on reviews.</a:t>
            </a:r>
          </a:p>
        </p:txBody>
      </p:sp>
      <p:pic>
        <p:nvPicPr>
          <p:cNvPr id="3" name="Picture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77" y="3004457"/>
            <a:ext cx="3457303" cy="2272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/>
          <a:lstStyle/>
          <a:p>
            <a:r>
              <a:rPr lang="en-US" dirty="0"/>
              <a:t>Background</a:t>
            </a:r>
            <a:r>
              <a:rPr lang="en-US" sz="2800" dirty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41428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Modern Clean Sophisticated_01_AS - v6" id="{0AA3A176-5614-4CF7-97C7-387B0FB7AD04}" vid="{229230A5-5D58-4AD6-A6F9-E951DED424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A621F2-4F72-4D03-9533-F4606037C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045008-BD42-4B24-A6F5-0E1C587905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0</TotalTime>
  <Words>936</Words>
  <Application>Microsoft Office PowerPoint</Application>
  <PresentationFormat>Widescreen</PresentationFormat>
  <Paragraphs>144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ExtraLight</vt:lpstr>
      <vt:lpstr>Sagona ExtraLight</vt:lpstr>
      <vt:lpstr>Speak Pro</vt:lpstr>
      <vt:lpstr>Wingdings</vt:lpstr>
      <vt:lpstr>Office Theme</vt:lpstr>
      <vt:lpstr>Service quality ai-based system</vt:lpstr>
      <vt:lpstr>Team members:</vt:lpstr>
      <vt:lpstr>Agenda</vt:lpstr>
      <vt:lpstr>Introduction</vt:lpstr>
      <vt:lpstr>Introduction</vt:lpstr>
      <vt:lpstr>Introduction(cont.)</vt:lpstr>
      <vt:lpstr>Background</vt:lpstr>
      <vt:lpstr>Background</vt:lpstr>
      <vt:lpstr>Background(cont.)</vt:lpstr>
      <vt:lpstr>Background(cont.)</vt:lpstr>
      <vt:lpstr>Motivation</vt:lpstr>
      <vt:lpstr>motivation</vt:lpstr>
      <vt:lpstr>Motivation(Cont.)</vt:lpstr>
      <vt:lpstr>Motivation(Cont.)</vt:lpstr>
      <vt:lpstr>Related work &amp; Application</vt:lpstr>
      <vt:lpstr>Related works and applications</vt:lpstr>
      <vt:lpstr>Related works and applications(Cont.)</vt:lpstr>
      <vt:lpstr>Related works and applications(Cont.)</vt:lpstr>
      <vt:lpstr>objectives</vt:lpstr>
      <vt:lpstr>objectives</vt:lpstr>
      <vt:lpstr>Objectives(cont.)</vt:lpstr>
      <vt:lpstr>Objectives(cont.)</vt:lpstr>
      <vt:lpstr>DataSets</vt:lpstr>
      <vt:lpstr>Datasets</vt:lpstr>
      <vt:lpstr>Datasets(cont.)</vt:lpstr>
      <vt:lpstr>System   architecture</vt:lpstr>
      <vt:lpstr>System architecture</vt:lpstr>
      <vt:lpstr>Phases description</vt:lpstr>
      <vt:lpstr>Phases description</vt:lpstr>
      <vt:lpstr>Phases description(cont.)</vt:lpstr>
      <vt:lpstr>Phases description(cont.)</vt:lpstr>
      <vt:lpstr>Phases description(cont.)</vt:lpstr>
      <vt:lpstr>Time plan</vt:lpstr>
      <vt:lpstr>Gantt-chart</vt:lpstr>
      <vt:lpstr>Slide title 29</vt:lpstr>
      <vt:lpstr>tools</vt:lpstr>
      <vt:lpstr>references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2022-11-23T11:09:03Z</dcterms:created>
  <dcterms:modified xsi:type="dcterms:W3CDTF">2022-11-28T07:21:31Z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